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56"/>
  </p:notesMasterIdLst>
  <p:sldIdLst>
    <p:sldId id="256" r:id="rId2"/>
    <p:sldId id="306" r:id="rId3"/>
    <p:sldId id="363" r:id="rId4"/>
    <p:sldId id="366" r:id="rId5"/>
    <p:sldId id="320" r:id="rId6"/>
    <p:sldId id="370" r:id="rId7"/>
    <p:sldId id="364" r:id="rId8"/>
    <p:sldId id="365" r:id="rId9"/>
    <p:sldId id="321" r:id="rId10"/>
    <p:sldId id="322" r:id="rId11"/>
    <p:sldId id="323" r:id="rId12"/>
    <p:sldId id="324" r:id="rId13"/>
    <p:sldId id="326" r:id="rId14"/>
    <p:sldId id="327" r:id="rId15"/>
    <p:sldId id="325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67" r:id="rId25"/>
    <p:sldId id="368" r:id="rId26"/>
    <p:sldId id="336" r:id="rId27"/>
    <p:sldId id="369" r:id="rId28"/>
    <p:sldId id="337" r:id="rId29"/>
    <p:sldId id="338" r:id="rId30"/>
    <p:sldId id="339" r:id="rId31"/>
    <p:sldId id="340" r:id="rId32"/>
    <p:sldId id="341" r:id="rId33"/>
    <p:sldId id="342" r:id="rId34"/>
    <p:sldId id="343" r:id="rId35"/>
    <p:sldId id="344" r:id="rId36"/>
    <p:sldId id="345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59" r:id="rId50"/>
    <p:sldId id="360" r:id="rId51"/>
    <p:sldId id="361" r:id="rId52"/>
    <p:sldId id="362" r:id="rId53"/>
    <p:sldId id="293" r:id="rId54"/>
    <p:sldId id="318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柯 雅心" initials="柯" lastIdx="2" clrIdx="0">
    <p:extLst>
      <p:ext uri="{19B8F6BF-5375-455C-9EA6-DF929625EA0E}">
        <p15:presenceInfo xmlns:p15="http://schemas.microsoft.com/office/powerpoint/2012/main" userId="92cf7aa04da3779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1C50"/>
    <a:srgbClr val="C42772"/>
    <a:srgbClr val="971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6" autoAdjust="0"/>
    <p:restoredTop sz="93356" autoAdjust="0"/>
  </p:normalViewPr>
  <p:slideViewPr>
    <p:cSldViewPr snapToGrid="0">
      <p:cViewPr varScale="1">
        <p:scale>
          <a:sx n="118" d="100"/>
          <a:sy n="118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6B521D-DBAA-43D9-9072-84B706BE836A}" type="datetimeFigureOut">
              <a:rPr lang="zh-CN" altLang="en-US" smtClean="0"/>
              <a:t>2025/2/18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839FD7-10F0-4285-9007-02347AB7E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677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244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5485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9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157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457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37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69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80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5750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689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4927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650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8735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27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978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842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795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04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9476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5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91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0809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423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7229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6067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3089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0002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1873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4056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1747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1486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2675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8645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40146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4882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3700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07069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812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6956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8976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4899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8970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43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297079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68534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4295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597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8653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0200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39FD7-10F0-4285-9007-02347AB7E00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911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B60FE-B781-4378-944C-D3B04E735F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56452D-1DEE-400F-96B9-B09E09F8B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2293A-C2C5-4BB9-A883-E6B9BF066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26C69-B41F-DE4C-831A-D8424F807BE8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940F7-7498-4BFB-AFB3-C0AF839F8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53C8B3-F993-4332-B46A-9B00F95A74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38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A3A8E-5D00-4FC3-AC24-F4EBA716D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6614DB-70F3-4FA6-A222-BBC788506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2D2868-7024-46FA-8F04-85EA4BD76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C9FC8-DFFA-D24D-A5EF-CA258F7770D1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EB2254-EA95-432A-AB45-8615B85E0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9808E-3A5B-4873-A3F7-6A8F13AE9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495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243C6-D4B0-4218-BBF1-EA913BD539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FF55F7-6510-4623-B031-315D254625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2C37F-CC0D-45C2-9AD0-A713A0DDD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4FFC3-274A-3F42-ACCA-D9B8A3B526D5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19251-BDA5-4367-8ACF-B7312351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8A4F6C-5043-4B18-A1CE-B3627D1E0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198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52603-B35A-4F07-94B0-8AD1ED54F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366-A888-4E64-984F-C5039D21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801A1-2715-4191-91FA-567883D16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3F249-BCCB-264D-B79F-54FC0AE338E6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7DF77C-62EB-44C1-8942-D5A5DF2BE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B3688-A521-453D-B727-A1E0956BD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6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ED055-ED93-447F-9628-CAD56D0FE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6E171-6D64-4867-A877-867325F344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95460-E60B-464E-AF4E-791B6274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8BB3E-A6F4-1C4A-9F3A-D1DAE292F78C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8B7008-458B-4521-A32F-32DD65BD9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1E32E-4C89-4BEF-8EC3-D6E3B2A6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965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B88EC-C586-4D0F-AEA7-84F544345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1E2E4-E2A7-4D70-A553-241D998217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94E4DE-ECD2-4133-981F-855ADC1407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57344-27F4-47C6-B3F5-27B159370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8810C-070C-154B-89F1-BE01C97A055E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8FD620-D6BD-4C77-940B-AE9F61D1C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97AE4-29A3-438F-8EF2-B938BEC5E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5807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5B88-4B36-4E33-9B19-4E8D4AF00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AFC41E-A8B4-4A62-9D56-2A414441E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F84A1C-B690-44BE-80D6-92141EDD2B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B3F662-203C-4C20-9585-7B4369FE0B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97E4-D7EB-4A22-B0D7-DBFBAC38B1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9E2C6F-8AAD-48B6-AB18-BA57B797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A9C1C-1D56-CD44-9054-E837D0D78C1E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227110-7CA8-4B05-A133-EDD06C612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9792743-316F-4388-AA91-1AF883943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7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DD60-260E-49DC-8091-1B9D777A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E24339-34C4-4C0A-BC8A-1EE405BC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9E52F-874B-E945-BA0F-C6DF982FC1FF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D35FB-7315-4603-8388-2EF085721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524924-7ABB-4D96-9737-CE1ADC0E6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752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364B64-033D-45D3-86F9-6EABFD21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8CEE6-F26E-8646-A0B2-2DD122CBF1F6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E673F4-2AD0-4362-A7E5-390B0AFD5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5A7884-93DA-4F12-83A0-8553A043F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CE21C-A920-41B1-807D-7BFCCFBEE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5243A-20B0-4A08-A996-C12E4B753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8AAD3-5D8A-4E47-A380-3F883B961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E3FA6-52C8-452D-8A87-3E698D4DA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74A5A-79DC-264C-8936-9EB0440990D8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2D58BE-B10A-4F7D-99E3-4CDB14138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35C5A-2E0F-44B5-8DDD-52917A274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1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28782-85AB-408E-9AF8-07C97FEC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16AA5-A0B5-473C-BAE2-E30D9E1CDC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CB4CA1-13DF-467A-95E9-AC101019B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3D255D-BCC1-4873-AB95-28FE0AD32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A183F-801F-D441-8BF0-5CF91C8E5B88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4E35F2-5F6C-4D66-B93D-6305A8B1C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6B9EFF-BDB9-4404-835D-A306334C9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09549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376AC0-494D-4D6E-BD1A-E98E0722B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037DE-441D-41E1-8FF4-732CD25A1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DB3D9-A235-43FB-9520-EA122A62EF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5F671-E5E7-AD47-ACB6-BBD819737037}" type="datetime1">
              <a:rPr lang="en-HK" altLang="zh-CN" smtClean="0"/>
              <a:t>18/2/2025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A2C8B-2C07-4C5A-A6F8-5B8362DBD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86AA2-29F1-442C-A419-5C4CD820C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9462D-D873-47C0-B287-693A0FDAC0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8959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24D2E-C270-4409-ABCA-86CF844AB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4851" y="1729626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Lecture 4: </a:t>
            </a:r>
            <a:b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F844A-ADBA-4BC6-995F-9F32D8714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CS5481 Data Engineering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Instructor: Yifan Zhang</a:t>
            </a:r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ight Triangle 3">
            <a:extLst>
              <a:ext uri="{FF2B5EF4-FFF2-40B4-BE49-F238E27FC236}">
                <a16:creationId xmlns:a16="http://schemas.microsoft.com/office/drawing/2014/main" id="{4927037D-C43C-4544-AD31-63C241FD2AF4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Picture 4" descr="Logo of City University of Hong Kong .svg">
            <a:extLst>
              <a:ext uri="{FF2B5EF4-FFF2-40B4-BE49-F238E27FC236}">
                <a16:creationId xmlns:a16="http://schemas.microsoft.com/office/drawing/2014/main" id="{528E3A97-A838-403D-82D0-0F558312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ata Engineering - Napa Analytics">
            <a:extLst>
              <a:ext uri="{FF2B5EF4-FFF2-40B4-BE49-F238E27FC236}">
                <a16:creationId xmlns:a16="http://schemas.microsoft.com/office/drawing/2014/main" id="{74AAECEA-EF0E-1849-93C8-252DCFA95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230"/>
            <a:ext cx="6236380" cy="2235515"/>
          </a:xfrm>
          <a:prstGeom prst="rect">
            <a:avLst/>
          </a:prstGeom>
          <a:noFill/>
          <a:scene3d>
            <a:camera prst="perspectiveFron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845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Choosing appropriate visualizations - audiences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You need to be able to answer this question for your audience with every dataset and information that you visualize.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should be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takeaway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for my audience?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does my audience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 to know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are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questions they have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7373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A9323-A519-2629-218D-AE4882274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" b="3183"/>
          <a:stretch/>
        </p:blipFill>
        <p:spPr>
          <a:xfrm>
            <a:off x="1631001" y="908655"/>
            <a:ext cx="8929997" cy="5891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Conventional visualizations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F5B5B8-86B9-C401-75D8-02A101BAE087}"/>
              </a:ext>
            </a:extLst>
          </p:cNvPr>
          <p:cNvSpPr/>
          <p:nvPr/>
        </p:nvSpPr>
        <p:spPr>
          <a:xfrm>
            <a:off x="2468880" y="1489166"/>
            <a:ext cx="7850777" cy="1449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14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olumn and Bar Charts — MongoDB Charts">
            <a:extLst>
              <a:ext uri="{FF2B5EF4-FFF2-40B4-BE49-F238E27FC236}">
                <a16:creationId xmlns:a16="http://schemas.microsoft.com/office/drawing/2014/main" id="{AAA7E136-2DFB-D28E-7675-7EE852A2E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592" y="1049632"/>
            <a:ext cx="6094572" cy="338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charts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4225900"/>
            <a:ext cx="3892550" cy="2950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Bar chart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Great for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comparing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related data sets or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parts of a whole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2940AE0-6FF9-C431-7C67-B00373DDDA0F}"/>
              </a:ext>
            </a:extLst>
          </p:cNvPr>
          <p:cNvSpPr txBox="1">
            <a:spLocks noChangeArrowheads="1"/>
          </p:cNvSpPr>
          <p:nvPr/>
        </p:nvSpPr>
        <p:spPr>
          <a:xfrm>
            <a:off x="6700338" y="4265587"/>
            <a:ext cx="4558212" cy="29500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Column chart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values side-by-side. You can use them quite effectively to </a:t>
            </a:r>
            <a:r>
              <a:rPr lang="en-US" altLang="en-US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change over time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981288-C781-ABAF-EF03-F2F57870A7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77028"/>
            <a:ext cx="4492404" cy="277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1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ie Chart Examples | Types of Pie Charts in Excel with Examples">
            <a:extLst>
              <a:ext uri="{FF2B5EF4-FFF2-40B4-BE49-F238E27FC236}">
                <a16:creationId xmlns:a16="http://schemas.microsoft.com/office/drawing/2014/main" id="{D20F5B0E-AA85-7039-D206-71025DE86C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0" t="19529"/>
          <a:stretch/>
        </p:blipFill>
        <p:spPr bwMode="auto">
          <a:xfrm>
            <a:off x="6513236" y="2229066"/>
            <a:ext cx="5678764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pie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95633"/>
            <a:ext cx="6845822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Pie chart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Show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breakdown of an entity into its sub-parts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and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proportion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of the sub-parts in relation to one another.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Each portion of the pie represents a static value of category, and the sum of all categories is equal to hundred percent.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73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lobal Smartphone Market Share: By Quarter: Counterpoint Research">
            <a:extLst>
              <a:ext uri="{FF2B5EF4-FFF2-40B4-BE49-F238E27FC236}">
                <a16:creationId xmlns:a16="http://schemas.microsoft.com/office/drawing/2014/main" id="{751F347D-019A-DE93-9F20-5589EFC78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2651" y="1650949"/>
            <a:ext cx="7049349" cy="3992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stacked bar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5590954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Stacked bar graph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Wholes split into parts.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Easy to compare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– often better than pie chart.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have multiple discrete dimensions.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55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histograms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95633"/>
            <a:ext cx="4924647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Histogram 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Important first way of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looking at your data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One dimensional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Shows shape by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binning a continuous distribution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8" name="Picture 4" descr="Frequency histogram in R | R CHARTS">
            <a:extLst>
              <a:ext uri="{FF2B5EF4-FFF2-40B4-BE49-F238E27FC236}">
                <a16:creationId xmlns:a16="http://schemas.microsoft.com/office/drawing/2014/main" id="{DDD7B3A7-C92A-99E7-1207-EE3C6834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377028"/>
            <a:ext cx="4924647" cy="4924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2B232-2A15-5A5F-D1FA-8A253DF551FE}"/>
              </a:ext>
            </a:extLst>
          </p:cNvPr>
          <p:cNvSpPr txBox="1"/>
          <p:nvPr/>
        </p:nvSpPr>
        <p:spPr>
          <a:xfrm>
            <a:off x="7076336" y="6060765"/>
            <a:ext cx="30685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Frequencies of search queries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57756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Venn Diagram Printable">
            <a:extLst>
              <a:ext uri="{FF2B5EF4-FFF2-40B4-BE49-F238E27FC236}">
                <a16:creationId xmlns:a16="http://schemas.microsoft.com/office/drawing/2014/main" id="{40D2FA62-988A-7B4E-5C19-92254860CC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1" t="11851" r="5423" b="7315"/>
          <a:stretch/>
        </p:blipFill>
        <p:spPr bwMode="auto">
          <a:xfrm>
            <a:off x="7335081" y="1094914"/>
            <a:ext cx="4673600" cy="55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venn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diagrams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1214237"/>
            <a:ext cx="575398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Venn diagram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Shows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overlap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between discrete groups.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Sometimes the only way to display overlapping sets.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Unintuitive – no “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popout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”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30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A9323-A519-2629-218D-AE4882274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" b="3183"/>
          <a:stretch/>
        </p:blipFill>
        <p:spPr>
          <a:xfrm>
            <a:off x="1631001" y="908655"/>
            <a:ext cx="8929997" cy="5891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Conventional visualizations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F5B5B8-86B9-C401-75D8-02A101BAE087}"/>
              </a:ext>
            </a:extLst>
          </p:cNvPr>
          <p:cNvSpPr/>
          <p:nvPr/>
        </p:nvSpPr>
        <p:spPr>
          <a:xfrm>
            <a:off x="2968611" y="3363527"/>
            <a:ext cx="6526264" cy="1449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249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37F6E85-9AC9-22EC-60FC-446246D9F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842" y="535993"/>
            <a:ext cx="4702011" cy="3249300"/>
          </a:xfrm>
          <a:prstGeom prst="rect">
            <a:avLst/>
          </a:prstGeom>
        </p:spPr>
      </p:pic>
      <p:pic>
        <p:nvPicPr>
          <p:cNvPr id="7174" name="Picture 6" descr="9 Tips to Make Better Scatter Plots with ggplot2 in R - Python and R Tips">
            <a:extLst>
              <a:ext uri="{FF2B5EF4-FFF2-40B4-BE49-F238E27FC236}">
                <a16:creationId xmlns:a16="http://schemas.microsoft.com/office/drawing/2014/main" id="{C892EDC4-C88A-17DC-BCEF-A101F3115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0997" y="3797300"/>
            <a:ext cx="4702011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scatter plots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1214237"/>
            <a:ext cx="5775253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Scatter plot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Relationship between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observations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on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 continuous dimensions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show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multiple groups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show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trend lines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etc.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Uninformative with too much data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7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line graphs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19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5116034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Line Graph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Also ubiquitous.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Good for showing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variable as continuous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even though you have discrete measures.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 several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discrete groups.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0" name="Picture 2" descr="Line Graph - Everything You Need to Know About Line Graphs">
            <a:extLst>
              <a:ext uri="{FF2B5EF4-FFF2-40B4-BE49-F238E27FC236}">
                <a16:creationId xmlns:a16="http://schemas.microsoft.com/office/drawing/2014/main" id="{42E35F51-3251-6D86-B78C-E1B59FA25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4772" r="7216" b="8902"/>
          <a:stretch/>
        </p:blipFill>
        <p:spPr bwMode="auto">
          <a:xfrm>
            <a:off x="5507665" y="1500068"/>
            <a:ext cx="6684335" cy="480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8146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4578D-89AC-A04F-B795-76C0F1D88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2116"/>
            <a:ext cx="10515600" cy="4351338"/>
          </a:xfrm>
        </p:spPr>
        <p:txBody>
          <a:bodyPr>
            <a:normAutofit lnSpcReduction="10000"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to Data Visualization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onventional Visualizations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Skills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Tips and Tricks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Traps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Visualization and Dashboard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59318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ynamite Plots, Logs, &amp;amp; the Joy In Knowing | Rapid7 Blog">
            <a:extLst>
              <a:ext uri="{FF2B5EF4-FFF2-40B4-BE49-F238E27FC236}">
                <a16:creationId xmlns:a16="http://schemas.microsoft.com/office/drawing/2014/main" id="{D1C4E052-5A32-15DB-196E-7FEEAA164F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53" t="5646" r="3899" b="4449"/>
          <a:stretch/>
        </p:blipFill>
        <p:spPr bwMode="auto">
          <a:xfrm>
            <a:off x="2797256" y="4195864"/>
            <a:ext cx="3451144" cy="261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dynamite plots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5116034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Dynamite Plot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used for lots of discrete grouping factors.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Natural semantics of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grouping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Conceals data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316" name="Picture 4" descr="Remaking a panel of dynamite plots - The DO Loop">
            <a:extLst>
              <a:ext uri="{FF2B5EF4-FFF2-40B4-BE49-F238E27FC236}">
                <a16:creationId xmlns:a16="http://schemas.microsoft.com/office/drawing/2014/main" id="{AB9A13D1-72BC-ED70-6011-3E5E4F88D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" t="1791" r="736" b="2107"/>
          <a:stretch/>
        </p:blipFill>
        <p:spPr bwMode="auto">
          <a:xfrm>
            <a:off x="6096000" y="1044102"/>
            <a:ext cx="6050604" cy="494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600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6A9323-A519-2629-218D-AE48822749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0" b="3183"/>
          <a:stretch/>
        </p:blipFill>
        <p:spPr>
          <a:xfrm>
            <a:off x="1631001" y="908655"/>
            <a:ext cx="8929997" cy="58913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Conventional visualizations (3)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4F5B5B8-86B9-C401-75D8-02A101BAE087}"/>
              </a:ext>
            </a:extLst>
          </p:cNvPr>
          <p:cNvSpPr/>
          <p:nvPr/>
        </p:nvSpPr>
        <p:spPr>
          <a:xfrm>
            <a:off x="2488713" y="5350027"/>
            <a:ext cx="3302487" cy="144997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356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Create a Heat Map in Excel (In Easy Steps)">
            <a:extLst>
              <a:ext uri="{FF2B5EF4-FFF2-40B4-BE49-F238E27FC236}">
                <a16:creationId xmlns:a16="http://schemas.microsoft.com/office/drawing/2014/main" id="{0E5A5A95-A19C-4E8E-F62C-613336E04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2" t="5729" r="7160" b="9193"/>
          <a:stretch/>
        </p:blipFill>
        <p:spPr bwMode="auto">
          <a:xfrm>
            <a:off x="9021441" y="4233871"/>
            <a:ext cx="3170559" cy="262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heat maps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87329"/>
            <a:ext cx="5438554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Heat map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Works very well when there are natural semantics.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Color mapping can be problematic – grayscale usually fine.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unintuitive.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338" name="Picture 2" descr="4 Crucial Sales Questions Answered By Heat Maps - eSpatial">
            <a:extLst>
              <a:ext uri="{FF2B5EF4-FFF2-40B4-BE49-F238E27FC236}">
                <a16:creationId xmlns:a16="http://schemas.microsoft.com/office/drawing/2014/main" id="{C328E8B1-3377-766C-1C68-11C4FA2CB6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09" y="4149126"/>
            <a:ext cx="4399412" cy="270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Heat Map | Data Viz Project">
            <a:extLst>
              <a:ext uri="{FF2B5EF4-FFF2-40B4-BE49-F238E27FC236}">
                <a16:creationId xmlns:a16="http://schemas.microsoft.com/office/drawing/2014/main" id="{F16C77E3-1C3C-A26C-7348-C6EC4621B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5862" y="987329"/>
            <a:ext cx="5682523" cy="306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584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Bubble plot – from Data to Viz">
            <a:extLst>
              <a:ext uri="{FF2B5EF4-FFF2-40B4-BE49-F238E27FC236}">
                <a16:creationId xmlns:a16="http://schemas.microsoft.com/office/drawing/2014/main" id="{D9C8644F-D052-451F-B6FB-41DA20FB74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81437" r="4096" b="5406"/>
          <a:stretch/>
        </p:blipFill>
        <p:spPr bwMode="auto">
          <a:xfrm>
            <a:off x="5552401" y="5713689"/>
            <a:ext cx="6441559" cy="80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Visualizations – bubble plots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5190369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Bubble plot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very intuitive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is not perfectly quantitative.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 descr="Bubble plot – from Data to Viz">
            <a:extLst>
              <a:ext uri="{FF2B5EF4-FFF2-40B4-BE49-F238E27FC236}">
                <a16:creationId xmlns:a16="http://schemas.microsoft.com/office/drawing/2014/main" id="{99266E81-224F-857F-2DBB-1DE78FA88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989" y="1051013"/>
            <a:ext cx="5172708" cy="452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70FB7-9B36-0A85-617F-C2FC3AB84C8E}"/>
              </a:ext>
            </a:extLst>
          </p:cNvPr>
          <p:cNvSpPr txBox="1"/>
          <p:nvPr/>
        </p:nvSpPr>
        <p:spPr>
          <a:xfrm>
            <a:off x="198040" y="5157806"/>
            <a:ext cx="6441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Different bubbles represent different countries; colors represent continents; sizes of the bubbles represent the size of  population.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0272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6" name="Picture 8" descr="XenonStack Stacked Gauge Chart">
            <a:extLst>
              <a:ext uri="{FF2B5EF4-FFF2-40B4-BE49-F238E27FC236}">
                <a16:creationId xmlns:a16="http://schemas.microsoft.com/office/drawing/2014/main" id="{BD086274-39AC-A864-B996-E8F29103B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100" y="3632200"/>
            <a:ext cx="47879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XenonStac Gauge Chart Data Visualization Services">
            <a:extLst>
              <a:ext uri="{FF2B5EF4-FFF2-40B4-BE49-F238E27FC236}">
                <a16:creationId xmlns:a16="http://schemas.microsoft.com/office/drawing/2014/main" id="{4F8F1703-3E70-6F3E-493D-F86C0609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0969" y="382080"/>
            <a:ext cx="3141031" cy="32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 – gauges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1126971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Gauge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Creates a gauge that indicates its metric value along an arc.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300" name="Picture 12" descr="Gauge Examples">
            <a:extLst>
              <a:ext uri="{FF2B5EF4-FFF2-40B4-BE49-F238E27FC236}">
                <a16:creationId xmlns:a16="http://schemas.microsoft.com/office/drawing/2014/main" id="{E6A74543-F78D-54D2-8AFA-DC98F20BB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3" y="2682939"/>
            <a:ext cx="7658100" cy="417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826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Visualizing Three-Dimensional Data in Python | Towards Data Science">
            <a:extLst>
              <a:ext uri="{FF2B5EF4-FFF2-40B4-BE49-F238E27FC236}">
                <a16:creationId xmlns:a16="http://schemas.microsoft.com/office/drawing/2014/main" id="{B8CDBB0F-B2F1-E03C-9186-182D52ABD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14" y="3520013"/>
            <a:ext cx="4616450" cy="328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What is a 3D Scatter Plot?">
            <a:extLst>
              <a:ext uri="{FF2B5EF4-FFF2-40B4-BE49-F238E27FC236}">
                <a16:creationId xmlns:a16="http://schemas.microsoft.com/office/drawing/2014/main" id="{667A114A-F55B-C939-E39B-855025FD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364" y="3520013"/>
            <a:ext cx="3606800" cy="333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Others – 3D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1126971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3D plot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3-D Dimensional data which provides the perception of depth, breadth, and height. Three-dimensional visualizations developed to provide both qualitative and quantitative information about an object.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2294" name="Picture 6" descr="Animated 3-D Plots in Python – Geoff Boeing">
            <a:extLst>
              <a:ext uri="{FF2B5EF4-FFF2-40B4-BE49-F238E27FC236}">
                <a16:creationId xmlns:a16="http://schemas.microsoft.com/office/drawing/2014/main" id="{404E73AF-6048-EBAB-EC93-F1F134465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836" y="3891488"/>
            <a:ext cx="3519027" cy="2829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265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skills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Find out what you want to say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This is the first and most important step in visualization preparation. You must ask yourself, “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is the purpose of this chart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?”. Once we know the clear reason why the chart should exist, we will naturally be able to select the correct chart type for that reason.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27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E4AA98-6167-0776-E27B-5AB6E90F2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7282" y="1787521"/>
            <a:ext cx="6674717" cy="3944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vs. expressiveness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5286154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Effectiveness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To effectively map data to visuals, we need a level of abstraction. Data abstraction allows us to consistently encode the same "types" of data, even if different domains use different terminology to describe it</a:t>
            </a:r>
            <a:endParaRPr lang="en-US" alt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Expressiveness</a:t>
            </a:r>
            <a:endParaRPr lang="en-US" alt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 set of facts is expressible in a visual language if the sentences (i.e. the visualizations) in the language express all the facts in the set of data, and only the facts in the data.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782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skills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25552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sz="3200" b="1" dirty="0">
                <a:latin typeface="Calibri" panose="020F0502020204030204" pitchFamily="34" charset="0"/>
                <a:cs typeface="Calibri" panose="020F0502020204030204" pitchFamily="34" charset="0"/>
              </a:rPr>
              <a:t>There are usually 6 reasons to make a chart: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show the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distribution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explain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parts of the whole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tell the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trend over time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find out the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deviations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To understand the 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163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29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95633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compare one set of value(s) with another.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Performance of Product A vs. Product B in 5 regions.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Interview performance of various candidates.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EEB5C2-16CC-CD3F-085C-FCDA7647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7487" y="5609025"/>
            <a:ext cx="69818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412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Why do we need data visualization?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power of the unaided mind is highly overrated.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real powers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come from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devising external aids that enhance cognitive abilities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Without external aids, memory, thought, and reasoning are all constrained. 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But human intelligence is highly flexible and adaptive, superb at inventing procedures and objects that overcome its own limits, e.g., pencil and paper.  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How have we increased memory, thought, and reasoning? 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the invention of external aids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: Some assistance comes through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cooperative social behavior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some arises through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exploitation of the information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present in the environment; and 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some comes through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of tools of thought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–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cognitive artifacts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– that complement abilities and strengthen mental powers.</a:t>
            </a:r>
          </a:p>
        </p:txBody>
      </p:sp>
    </p:spTree>
    <p:extLst>
      <p:ext uri="{BB962C8B-B14F-4D97-AF65-F5344CB8AC3E}">
        <p14:creationId xmlns:p14="http://schemas.microsoft.com/office/powerpoint/2010/main" val="1817268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show the distribution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show the distribution of a set of values (to understand the outliers, normal ranges etc.)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Distribution of call waiting times in a call center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E3B273-80B7-A42B-48A4-F1F0C8E19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423" y="5480972"/>
            <a:ext cx="4617954" cy="120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976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arts of whole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show how various parts comprise the whole.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Individual product sales as a percentage of whole revenue.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Browser types of customers visiting our website.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F08703-3217-763F-646E-1526B318D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1" y="5308600"/>
            <a:ext cx="42481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4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Trend over time</a:t>
            </a:r>
            <a:endParaRPr lang="en-US" altLang="zh-CN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5" y="1295633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understand the trend over time of some variable(s).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Customer footfalls on the last 365 days.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Share price of MSFT in the last 100 trading sessions.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F13836-FFA4-0084-DD42-7D825EF0B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101" y="5566730"/>
            <a:ext cx="3457797" cy="110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81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find out the deviations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95633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see which values deviate from the norm.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Failures (or bugs) in the context of quality control.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Sales in various stores.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5C49224-2E6C-A796-EEED-F7A54D31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5508034"/>
            <a:ext cx="489585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7748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To understand the relationship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14237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What it means?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You want to establish (or show) relationship between 2 (or more) variables.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Examples: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Relationship between Search Phrases and Product Purchases in your website.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Relationship between in-store sales and holidays.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Charts that can be used for this reason: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469E1B-74A5-5999-5A9B-5B1694DBC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887" y="5572961"/>
            <a:ext cx="3629025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31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skills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7" y="978536"/>
            <a:ext cx="8103782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Skills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Use graph to represent number: I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nstead of bars and lines, use some related figures. Integrating and clear.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Comparison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2D instead of 1D: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area instead of bars to represent data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Metaphor: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Give a similar concept to tell the story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Flow: 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Circle, Arrow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7410" name="Picture 2" descr="Size Comparison Of Worlds Tallest Skyscrapers – Otosection">
            <a:extLst>
              <a:ext uri="{FF2B5EF4-FFF2-40B4-BE49-F238E27FC236}">
                <a16:creationId xmlns:a16="http://schemas.microsoft.com/office/drawing/2014/main" id="{F6B76FB4-0110-6D55-07E0-25E7C8E7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07952"/>
            <a:ext cx="3450663" cy="200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TreeMap | Soprani Software">
            <a:extLst>
              <a:ext uri="{FF2B5EF4-FFF2-40B4-BE49-F238E27FC236}">
                <a16:creationId xmlns:a16="http://schemas.microsoft.com/office/drawing/2014/main" id="{AFC6E269-8B1B-5207-1A48-F3C3401E2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481" y="3121026"/>
            <a:ext cx="3398782" cy="2150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20" name="Picture 12" descr="Direct Flow Arrow PowerPoint Template and Keynote Slide - Slidebazaar">
            <a:extLst>
              <a:ext uri="{FF2B5EF4-FFF2-40B4-BE49-F238E27FC236}">
                <a16:creationId xmlns:a16="http://schemas.microsoft.com/office/drawing/2014/main" id="{FBB1B09B-4118-1EB4-269E-5A215C451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9" t="21550" r="16627" b="20776"/>
          <a:stretch/>
        </p:blipFill>
        <p:spPr bwMode="auto">
          <a:xfrm>
            <a:off x="4093535" y="5046867"/>
            <a:ext cx="3455582" cy="158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31035485-17A2-CCF3-07DF-14E011C5683F}"/>
              </a:ext>
            </a:extLst>
          </p:cNvPr>
          <p:cNvCxnSpPr/>
          <p:nvPr/>
        </p:nvCxnSpPr>
        <p:spPr>
          <a:xfrm flipV="1">
            <a:off x="2840477" y="1612728"/>
            <a:ext cx="5822004" cy="1759527"/>
          </a:xfrm>
          <a:prstGeom prst="bentConnector3">
            <a:avLst>
              <a:gd name="adj1" fmla="val 96449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076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Tips and Tricks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78536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3 tricks for doing more with less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Multiple Plots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Simple, easily interpretable subplots.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 be beautiful but overwhelming.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Hybrid Plots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scatter plot of histograms.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Or a </a:t>
            </a:r>
            <a:r>
              <a:rPr lang="en-US" alt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venn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-diagram of histograms, etc.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Multiple Axes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- Plot two (or more) different things on one graph.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56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Multiple plots</a:t>
            </a:r>
            <a:endParaRPr lang="en-US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10343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4" descr="python - Wrap multiple plots together in a single image - Stack Overflow">
            <a:extLst>
              <a:ext uri="{FF2B5EF4-FFF2-40B4-BE49-F238E27FC236}">
                <a16:creationId xmlns:a16="http://schemas.microsoft.com/office/drawing/2014/main" id="{F21AC80A-50E7-F12B-2DD2-181757B59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00" y="1723502"/>
            <a:ext cx="6595532" cy="37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R graph gallery: RG #3: multiple scatter plot with smoothed line (trellis  plots)">
            <a:extLst>
              <a:ext uri="{FF2B5EF4-FFF2-40B4-BE49-F238E27FC236}">
                <a16:creationId xmlns:a16="http://schemas.microsoft.com/office/drawing/2014/main" id="{B99079FE-69E1-D576-3950-7B37F366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736" y="136525"/>
            <a:ext cx="5223733" cy="37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Multiple scatterplots | ecocodespace">
            <a:extLst>
              <a:ext uri="{FF2B5EF4-FFF2-40B4-BE49-F238E27FC236}">
                <a16:creationId xmlns:a16="http://schemas.microsoft.com/office/drawing/2014/main" id="{7165324B-8832-F121-294C-3FD993083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843" y="2979733"/>
            <a:ext cx="5398357" cy="370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01351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Hybrid plots</a:t>
            </a:r>
            <a:endParaRPr lang="en-US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10118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1E61AFA-5BEA-E3B1-AFCA-724E8B9E8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05962"/>
            <a:ext cx="3352800" cy="3228975"/>
          </a:xfrm>
          <a:prstGeom prst="rect">
            <a:avLst/>
          </a:prstGeom>
        </p:spPr>
      </p:pic>
      <p:pic>
        <p:nvPicPr>
          <p:cNvPr id="11" name="Picture 2" descr="python - Create line plot on secondary y axis on top of heatmap draw line  on wrong x-axis - Stack Overflow">
            <a:extLst>
              <a:ext uri="{FF2B5EF4-FFF2-40B4-BE49-F238E27FC236}">
                <a16:creationId xmlns:a16="http://schemas.microsoft.com/office/drawing/2014/main" id="{17C50284-7F24-EF88-AD85-F962856A02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39" y="2183505"/>
            <a:ext cx="6603574" cy="279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5195A4D-7FDC-5794-5795-9B36569FF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0" y="3581400"/>
            <a:ext cx="3006532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40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Multiple axes</a:t>
            </a:r>
            <a:endParaRPr lang="en-US" altLang="en-US" sz="5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39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10341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698" name="Picture 2" descr="plotting - Plot with multiple Y-axes - Mathematica Stack Exchange">
            <a:extLst>
              <a:ext uri="{FF2B5EF4-FFF2-40B4-BE49-F238E27FC236}">
                <a16:creationId xmlns:a16="http://schemas.microsoft.com/office/drawing/2014/main" id="{41DF8597-F2AD-74EC-7EF3-A614DC307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46" y="1652587"/>
            <a:ext cx="4762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Multiple Axes Chart for Power BI - Power BI Advanced Visual Key Features">
            <a:extLst>
              <a:ext uri="{FF2B5EF4-FFF2-40B4-BE49-F238E27FC236}">
                <a16:creationId xmlns:a16="http://schemas.microsoft.com/office/drawing/2014/main" id="{D524FD7A-63CC-C3C8-6C14-5096C62A5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553" y="392805"/>
            <a:ext cx="6300611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python - using a loop to define multiple y axes in plotly - Stack Overflow">
            <a:extLst>
              <a:ext uri="{FF2B5EF4-FFF2-40B4-BE49-F238E27FC236}">
                <a16:creationId xmlns:a16="http://schemas.microsoft.com/office/drawing/2014/main" id="{26FEC524-638F-7837-CACC-5A2D34C92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028" y="3581399"/>
            <a:ext cx="6119923" cy="3059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7567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This is a gap between human brain and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4" name="Picture 2" descr="Learn how the brain works for kick-ass visualisations! - Datascience.aero">
            <a:extLst>
              <a:ext uri="{FF2B5EF4-FFF2-40B4-BE49-F238E27FC236}">
                <a16:creationId xmlns:a16="http://schemas.microsoft.com/office/drawing/2014/main" id="{6E8A5542-3808-49D5-41D0-1DAD0BD8E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424" y="2699935"/>
            <a:ext cx="5797325" cy="37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04015809-565C-8150-C86F-677368761342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Human recognition cannot directly process computerized data.</a:t>
            </a:r>
          </a:p>
          <a:p>
            <a:pPr>
              <a:lnSpc>
                <a:spcPct val="150000"/>
              </a:lnSpc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Human brains are good at visual cognition. 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218" name="Picture 2" descr="The biggest gap between the artificial intelligence brain and the human  brain | by Ready For AI | Medium">
            <a:extLst>
              <a:ext uri="{FF2B5EF4-FFF2-40B4-BE49-F238E27FC236}">
                <a16:creationId xmlns:a16="http://schemas.microsoft.com/office/drawing/2014/main" id="{923BD00F-8229-305F-4E46-32BF4D53F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135" y="2887665"/>
            <a:ext cx="5153029" cy="3358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3055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2 tradeoffs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978536"/>
            <a:ext cx="10877108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Informativeness vs. readability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Too little information can conceal data.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too much information can be overwhelming.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Possible solution: hierarchical organization.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Data-centric vs. viewer-centric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Viewers are accustomed to certain types of visualization.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But novel visualization can be truer to data.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8687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traps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423982" y="1084334"/>
            <a:ext cx="7422997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Wrong plot types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Be careful with interpretations and keep in mind that the x-axis generally shows the independent variable while the dependent variable is on the y-axis.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Calibri" panose="020F0502020204030204" pitchFamily="34" charset="0"/>
                <a:cs typeface="Calibri" panose="020F0502020204030204" pitchFamily="34" charset="0"/>
              </a:rPr>
              <a:t>Different color usages result in different impressions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Depending on the actual scheme, certain features are highlighted while others fade away. In addition, not all color pallets are b/w compatible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BD72E6D-1219-605C-7A11-7FFFC92CCA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979" y="3581400"/>
            <a:ext cx="4156441" cy="2825885"/>
          </a:xfrm>
          <a:prstGeom prst="rect">
            <a:avLst/>
          </a:prstGeom>
        </p:spPr>
      </p:pic>
      <p:pic>
        <p:nvPicPr>
          <p:cNvPr id="32770" name="Picture 2" descr="Days are getting shorter, but typically the hottest weather is yet to come.  Here's why - mlive.com">
            <a:extLst>
              <a:ext uri="{FF2B5EF4-FFF2-40B4-BE49-F238E27FC236}">
                <a16:creationId xmlns:a16="http://schemas.microsoft.com/office/drawing/2014/main" id="{02562428-2103-739C-EC70-BB252267B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085" y="152400"/>
            <a:ext cx="344649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5373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6FF3A9-CAA4-DA10-F4BD-D807DAC3DF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8" b="7458"/>
          <a:stretch/>
        </p:blipFill>
        <p:spPr>
          <a:xfrm>
            <a:off x="6925180" y="4038065"/>
            <a:ext cx="5266820" cy="24300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EFC774-42E1-8D6F-4847-9E8FD48D7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4598" y="1030189"/>
            <a:ext cx="4535777" cy="27398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traps (2)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7" y="1116759"/>
            <a:ext cx="6632353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Exaggerated plot scale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The chart displays the evolution of Daily Active Users (DAU) on a timeline. As we can see, the evolution seems to have lots of variations, and the curve also has a worrying decrease at the end of the month.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- Now let's have a glimpse at the y axis. It definitely does not look so frightening. 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Take log-scale to show full information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1256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traps (3)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43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72433" y="1010343"/>
            <a:ext cx="11151933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 Errors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title on graph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Source of data not given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No figure legend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Scales are interrupted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Scales are not labeled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Symbols are not in the same size or equally spaced on graph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Use of 3 dimensional objects to compare data (area/volume)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Scales do not start at zero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Numbers on axis are not equally spaced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Scale is selected to produce desired result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13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Visualization and dashboard software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44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72433" y="1010343"/>
            <a:ext cx="11151933" cy="51421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Commonly used data visualization software and tools include: 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</a:p>
          <a:p>
            <a:pPr>
              <a:lnSpc>
                <a:spcPct val="150000"/>
              </a:lnSpc>
            </a:pPr>
            <a:r>
              <a:rPr lang="en-US" alt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Notebook and Python libraries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R-Studio and R-Shiny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IBM Cognos Analytics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Tableau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Microsoft Power BI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97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Spreadsheets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72433" y="1010343"/>
            <a:ext cx="11151933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Excel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Provides several chart types – bar charts, line charts, pie charts, pivot charts, scatter charts, trendlines, Gantt charts, Waterfall charts, and combination charts.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Provides recommendations on visual representation.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add chart title, change colors of elements, and add labels to data.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Google sheets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Suggest visualization best suited for your data set.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Preferred over Excel for its collaboration features.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137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Notebook and Python libraries (1)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260320"/>
            <a:ext cx="11151933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An open-source web application that provides a great way to explore data and create visualizations</a:t>
            </a: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Widely used Python data visualization library.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Provides different kinds of 2D and 3D plots and the flexibility to create plots in several different ways.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Helps create high-quality interactive graphs and plots with just a few lines of code.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37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Notebook and Python libraries (2)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72433" y="1010343"/>
            <a:ext cx="11151933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Bokeh 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Provides interactive charts and plots.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Delivers high-performance interactivity over large of streaming datasets.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Offers flexibility for applying interaction, layouts, and different styling options to visualization.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transform visualizations written in other Python libraries, such as Matplotlib, Seaborn, and </a:t>
            </a:r>
            <a:r>
              <a:rPr lang="en-US" alt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ggplot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5842" name="Picture 2" descr="Bokeh - NumFOCUS">
            <a:extLst>
              <a:ext uri="{FF2B5EF4-FFF2-40B4-BE49-F238E27FC236}">
                <a16:creationId xmlns:a16="http://schemas.microsoft.com/office/drawing/2014/main" id="{152433D7-64F4-3B6F-0097-6D640856E7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" t="37581" r="5150" b="36001"/>
          <a:stretch/>
        </p:blipFill>
        <p:spPr bwMode="auto">
          <a:xfrm>
            <a:off x="5201466" y="4997721"/>
            <a:ext cx="5149701" cy="154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682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Notebook and Python libraries (3)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72433" y="1010343"/>
            <a:ext cx="11151933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Plotly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 Dash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Python framework for creating interactive web-based visualizations.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Helps build highly interactive web interactive web applications using Python code.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Does not require knowledge of HTML and JavaScript.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Is easily maintainable, cross-platform, and mobile-ready.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4824" name="Picture 8" descr="Center of excellence | Academics | Additive Manufacturing">
            <a:extLst>
              <a:ext uri="{FF2B5EF4-FFF2-40B4-BE49-F238E27FC236}">
                <a16:creationId xmlns:a16="http://schemas.microsoft.com/office/drawing/2014/main" id="{24C23C33-AD74-D460-8E12-0BB59425CB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972" y="4203028"/>
            <a:ext cx="7225488" cy="2410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433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gitShiny}: Creating a Shiny app as a tool for Learning Git - Mango Solutions">
            <a:extLst>
              <a:ext uri="{FF2B5EF4-FFF2-40B4-BE49-F238E27FC236}">
                <a16:creationId xmlns:a16="http://schemas.microsoft.com/office/drawing/2014/main" id="{D7A27E68-65F4-8A0C-EFF8-0C509BE118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111" y="5159979"/>
            <a:ext cx="2347065" cy="150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R-Studio and R-Shiny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49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7" y="1065135"/>
            <a:ext cx="11048170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R-Studio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Can create basic visualization such as histograms, bar charts, line charts, box plot, and scatter plots.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Advanced visualizations such as heat maps, mosaic maps, 3D graphs, and correlograms.</a:t>
            </a:r>
            <a:endParaRPr lang="en-US" altLang="en-US" sz="2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R-Shiny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Shiny is an R package that helps build interactive web apps that can be hosted as standalone apps on a webpage.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You can also build dashboards using Shiny.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2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hat is Data Visualization? (Definition, Examples, Best Practices)">
            <a:extLst>
              <a:ext uri="{FF2B5EF4-FFF2-40B4-BE49-F238E27FC236}">
                <a16:creationId xmlns:a16="http://schemas.microsoft.com/office/drawing/2014/main" id="{41B22FBB-45D8-78C8-EA82-6D003347DD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8"/>
          <a:stretch/>
        </p:blipFill>
        <p:spPr bwMode="auto">
          <a:xfrm>
            <a:off x="2553148" y="4482813"/>
            <a:ext cx="7085703" cy="23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is the study of visual representations of abstract data to reinforce human cognition.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Its goal is to make information easy to comprehend, interpret, and retain.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The discipline of communicating information through the use of visual elements such as graphs, charts, and maps.</a:t>
            </a:r>
          </a:p>
        </p:txBody>
      </p:sp>
    </p:spTree>
    <p:extLst>
      <p:ext uri="{BB962C8B-B14F-4D97-AF65-F5344CB8AC3E}">
        <p14:creationId xmlns:p14="http://schemas.microsoft.com/office/powerpoint/2010/main" val="23028349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8" name="Picture 4" descr="IBM Cognos Analytics Integrations - Links International">
            <a:extLst>
              <a:ext uri="{FF2B5EF4-FFF2-40B4-BE49-F238E27FC236}">
                <a16:creationId xmlns:a16="http://schemas.microsoft.com/office/drawing/2014/main" id="{E6B66AB2-4C74-B12A-4F9A-C5B30DCE29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08" t="15535" r="22109" b="14698"/>
          <a:stretch/>
        </p:blipFill>
        <p:spPr bwMode="auto">
          <a:xfrm>
            <a:off x="9378196" y="714246"/>
            <a:ext cx="2659742" cy="225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IBM Cognos Analytics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18367"/>
            <a:ext cx="11048170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IBM Cognos Analytics – an end-to-end analytics solution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Some of the visualization features provided by Cognos include: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Importing custom visualizations.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 forecasting feature that provides time-series data modeling and forecasts.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Recommendation for visualizations based on your data.</a:t>
            </a:r>
          </a:p>
          <a:p>
            <a:pPr lvl="1">
              <a:lnSpc>
                <a:spcPct val="150000"/>
              </a:lnSpc>
            </a:pPr>
            <a:r>
              <a:rPr lang="en-US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Conditional formatting which allows you to see the distribution of your data and highlight exceptional data points.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Cognos is known for its superior visualizations and overlaying data on the physical world using its geospatial capabilities. </a:t>
            </a: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235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Tableau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51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18367"/>
            <a:ext cx="11453038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Tableau –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 software company that produces interactive data visualization products.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Tableau products allow you to: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Create interactive graphs and charts in the form of dashboards and worksheets, with drag and drop gestures.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Publish results in the form of stories.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Import R and Python scripts.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Compatible with Excel files, Text files, Relational databases, Cloud database sources such as Google Analytics and Amazon Redshift.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3010" name="Picture 2" descr="Tableau Software - Korea Professional">
            <a:extLst>
              <a:ext uri="{FF2B5EF4-FFF2-40B4-BE49-F238E27FC236}">
                <a16:creationId xmlns:a16="http://schemas.microsoft.com/office/drawing/2014/main" id="{29AE4E6B-AF61-BA56-DFB6-62EBCED1B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725" y="3276600"/>
            <a:ext cx="4377402" cy="164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042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Power BI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52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C37430-FFC9-83DB-C171-1A45CB56C57B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118367"/>
            <a:ext cx="11453038" cy="56031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Power BI – </a:t>
            </a:r>
            <a:r>
              <a:rPr lang="en-US" alt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a cloud based business analytics service from Microsoft that enables you to create reports and dashboards.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A powerful and flexible tool known for its speed and efficiency.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Has a drag and drop interface.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Is compatible with multiple sources, including Excel, SQL Server, and cloud-based data repositories.</a:t>
            </a:r>
          </a:p>
          <a:p>
            <a:pPr>
              <a:lnSpc>
                <a:spcPct val="150000"/>
              </a:lnSpc>
            </a:pPr>
            <a:r>
              <a:rPr lang="en-US" alt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Provides the ability to collaborate and share dashboards and reports securely.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AutoShape 2" descr="Histogram of age at death showing a distribution with a large left-hand...  | Download Scientific Diagram">
            <a:extLst>
              <a:ext uri="{FF2B5EF4-FFF2-40B4-BE49-F238E27FC236}">
                <a16:creationId xmlns:a16="http://schemas.microsoft.com/office/drawing/2014/main" id="{567E9289-AD43-8FC9-EEEF-D983A1133EC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4034" name="Picture 2" descr="Microsoft, powerbi, logo Icon in Vector Logo">
            <a:extLst>
              <a:ext uri="{FF2B5EF4-FFF2-40B4-BE49-F238E27FC236}">
                <a16:creationId xmlns:a16="http://schemas.microsoft.com/office/drawing/2014/main" id="{4FC33CA2-5BDE-7A5D-A71D-C678DE5F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832" y="2441058"/>
            <a:ext cx="3342168" cy="167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0655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60F51360-9914-41B6-B224-5493085BD686}"/>
              </a:ext>
            </a:extLst>
          </p:cNvPr>
          <p:cNvSpPr/>
          <p:nvPr/>
        </p:nvSpPr>
        <p:spPr>
          <a:xfrm>
            <a:off x="0" y="5318620"/>
            <a:ext cx="12113703" cy="1539380"/>
          </a:xfrm>
          <a:prstGeom prst="rtTriangle">
            <a:avLst/>
          </a:prstGeom>
          <a:gradFill flip="none" rotWithShape="1">
            <a:gsLst>
              <a:gs pos="0">
                <a:srgbClr val="97195B">
                  <a:shade val="30000"/>
                  <a:satMod val="115000"/>
                </a:srgbClr>
              </a:gs>
              <a:gs pos="50000">
                <a:srgbClr val="97195B">
                  <a:shade val="67500"/>
                  <a:satMod val="115000"/>
                </a:srgbClr>
              </a:gs>
              <a:gs pos="100000">
                <a:srgbClr val="97195B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rgbClr val="751C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Logo of City University of Hong Kong .svg">
            <a:extLst>
              <a:ext uri="{FF2B5EF4-FFF2-40B4-BE49-F238E27FC236}">
                <a16:creationId xmlns:a16="http://schemas.microsoft.com/office/drawing/2014/main" id="{B7A097E9-F579-431B-97B3-E87E1E775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7920" y="83698"/>
            <a:ext cx="1996440" cy="126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ED1BF3-56FD-48E0-8983-C1531BD720F6}"/>
              </a:ext>
            </a:extLst>
          </p:cNvPr>
          <p:cNvSpPr/>
          <p:nvPr/>
        </p:nvSpPr>
        <p:spPr>
          <a:xfrm>
            <a:off x="2236714" y="2967335"/>
            <a:ext cx="77185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Thanks for your attention!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76AA293-C290-4B2F-9255-07991B119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53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124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DFB52-2B77-B64D-9C10-A9A016A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24" y="1069456"/>
            <a:ext cx="11166552" cy="3362754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50000"/>
              </a:lnSpc>
            </a:pP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Appendix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1.http://vis.csail.mit.edu/classes/6.859/</a:t>
            </a:r>
            <a:b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kern="1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  <a:t>2. https://www.coursera.org/learn/introduction-to-data-analytics/lecture/z4tlk/introduction-to-visualization-and-dashboarding-software</a:t>
            </a:r>
            <a:br>
              <a:rPr lang="en-US" sz="2800" kern="100" dirty="0">
                <a:latin typeface="Calibri" panose="020F0502020204030204" pitchFamily="34" charset="0"/>
                <a:ea typeface="等线" panose="02010600030101010101" pitchFamily="2" charset="-122"/>
                <a:cs typeface="Calibri" panose="020F0502020204030204" pitchFamily="34" charset="0"/>
              </a:rPr>
            </a:b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A59632-DC99-7749-8C78-6B3778F5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54</a:t>
            </a:fld>
            <a:endParaRPr lang="zh-CN" alt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4377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 data visualization example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5F742770-0383-4315-30E7-D4B7215F7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46" y="1449035"/>
            <a:ext cx="9720244" cy="4634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A919A9-ED19-CAA3-1C4D-74726CC5F0F3}"/>
              </a:ext>
            </a:extLst>
          </p:cNvPr>
          <p:cNvSpPr txBox="1"/>
          <p:nvPr/>
        </p:nvSpPr>
        <p:spPr>
          <a:xfrm>
            <a:off x="1432183" y="6320794"/>
            <a:ext cx="97202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Charles Minard’s map of Napoleon’s march time and time again – almost to the point of exhaustion</a:t>
            </a:r>
          </a:p>
        </p:txBody>
      </p:sp>
    </p:spTree>
    <p:extLst>
      <p:ext uri="{BB962C8B-B14F-4D97-AF65-F5344CB8AC3E}">
        <p14:creationId xmlns:p14="http://schemas.microsoft.com/office/powerpoint/2010/main" val="2111170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imer on Data Visualization Interpretation | by Kolamanvitha | Geek  Culture | Medium">
            <a:extLst>
              <a:ext uri="{FF2B5EF4-FFF2-40B4-BE49-F238E27FC236}">
                <a16:creationId xmlns:a16="http://schemas.microsoft.com/office/drawing/2014/main" id="{D0C377B1-B97E-936A-3430-35494A9BC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817" y="3915382"/>
            <a:ext cx="4756348" cy="289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HK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vs.</a:t>
            </a:r>
            <a:r>
              <a:rPr lang="zh-CN" alt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b="1" dirty="0">
                <a:latin typeface="Calibri" panose="020F0502020204030204" pitchFamily="34" charset="0"/>
                <a:cs typeface="Calibri" panose="020F0502020204030204" pitchFamily="34" charset="0"/>
              </a:rPr>
              <a:t>explanatory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 data visualization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7303749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Exploratory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HK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Exploratory visualizations are used when you want or need to </a:t>
            </a:r>
            <a:r>
              <a:rPr lang="en-HK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explore data to find insights</a:t>
            </a:r>
            <a:r>
              <a:rPr lang="en-HK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You use these types of visualizations to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help better understand your underlying data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Sharing is limited to internal teams/research groups and not published or presented to larger groups</a:t>
            </a: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Explanatory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visualization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>
              <a:lnSpc>
                <a:spcPct val="100000"/>
              </a:lnSpc>
            </a:pP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Explanatory visualizations are used to </a:t>
            </a:r>
            <a:r>
              <a:rPr lang="en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communicate the results of your analyses</a:t>
            </a:r>
            <a:r>
              <a:rPr lang="en-HK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Use for data storytelling/presentations</a:t>
            </a:r>
          </a:p>
        </p:txBody>
      </p:sp>
      <p:pic>
        <p:nvPicPr>
          <p:cNvPr id="1026" name="Picture 2" descr="What is exploratory data analysis? | Computing for the Social Sciences">
            <a:extLst>
              <a:ext uri="{FF2B5EF4-FFF2-40B4-BE49-F238E27FC236}">
                <a16:creationId xmlns:a16="http://schemas.microsoft.com/office/drawing/2014/main" id="{FF6DB129-78E9-B35E-FF13-CDAD4A892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062" y="1198010"/>
            <a:ext cx="3287256" cy="2348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93E03-AAE3-ACD6-83C5-4E63B5DC4AA8}"/>
              </a:ext>
            </a:extLst>
          </p:cNvPr>
          <p:cNvSpPr txBox="1"/>
          <p:nvPr/>
        </p:nvSpPr>
        <p:spPr>
          <a:xfrm>
            <a:off x="8161207" y="3546050"/>
            <a:ext cx="406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Body mass vs. flipper length of chickens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513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☿ 🜁 Data Art and Science 🜔 🜃 Information visualization and analysis 🜍 Data  Science Art 🜂 Data Artist 🜄">
            <a:extLst>
              <a:ext uri="{FF2B5EF4-FFF2-40B4-BE49-F238E27FC236}">
                <a16:creationId xmlns:a16="http://schemas.microsoft.com/office/drawing/2014/main" id="{B9365FEA-1180-2852-723A-6E8ADBFBB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1099453"/>
            <a:ext cx="5334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latin typeface="Calibri" panose="020F0502020204030204" pitchFamily="34" charset="0"/>
                <a:cs typeface="Calibri" panose="020F0502020204030204" pitchFamily="34" charset="0"/>
              </a:rPr>
              <a:t>Data visualization – a combination of science and 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22350"/>
            <a:ext cx="60716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Science – skills </a:t>
            </a:r>
          </a:p>
          <a:p>
            <a:pPr lvl="1">
              <a:lnSpc>
                <a:spcPct val="100000"/>
              </a:lnSpc>
            </a:pP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 </a:t>
            </a:r>
            <a:r>
              <a:rPr lang="en-US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skill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to handle “the graphical display of data”, to select a good way to present, to use specific software, etc.</a:t>
            </a: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Art – the beauty of data</a:t>
            </a:r>
          </a:p>
          <a:p>
            <a:pPr lvl="1">
              <a:lnSpc>
                <a:spcPct val="100000"/>
              </a:lnSpc>
            </a:pPr>
            <a:r>
              <a:rPr lang="en-HK" dirty="0">
                <a:solidFill>
                  <a:srgbClr val="292929"/>
                </a:solidFill>
                <a:latin typeface="source-serif-pro"/>
              </a:rPr>
              <a:t>T</a:t>
            </a:r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he main way complicated problems are explained to </a:t>
            </a:r>
            <a:r>
              <a:rPr lang="en-HK" b="0" i="0" dirty="0">
                <a:solidFill>
                  <a:srgbClr val="FF0000"/>
                </a:solidFill>
                <a:effectLst/>
                <a:latin typeface="source-serif-pro"/>
              </a:rPr>
              <a:t>decision makers</a:t>
            </a:r>
            <a:r>
              <a:rPr lang="en-HK" b="0" i="0" dirty="0">
                <a:solidFill>
                  <a:srgbClr val="292929"/>
                </a:solidFill>
                <a:effectLst/>
                <a:latin typeface="source-serif-pro"/>
              </a:rPr>
              <a:t>.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A good graphic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tells a story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. To help identify patterns in a data set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explain those patterns to a wider audience.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Everything should be made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 simple as possible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, but no simpler.</a:t>
            </a:r>
          </a:p>
          <a:p>
            <a:pPr lvl="1">
              <a:lnSpc>
                <a:spcPct val="10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Ink is cheap. Electrons are even cheaper.</a:t>
            </a:r>
          </a:p>
          <a:p>
            <a:pPr marL="457200" lvl="1" indent="0">
              <a:lnSpc>
                <a:spcPct val="100000"/>
              </a:lnSpc>
              <a:buNone/>
            </a:pPr>
            <a:b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592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7F531-07E8-BD4D-B69C-89815AD2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446" y="51465"/>
            <a:ext cx="11269718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4400" b="1" dirty="0">
                <a:latin typeface="Calibri" panose="020F0502020204030204" pitchFamily="34" charset="0"/>
                <a:cs typeface="Calibri" panose="020F0502020204030204" pitchFamily="34" charset="0"/>
              </a:rPr>
              <a:t>Choosing appropriate visualizations - statistics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6AFE6-54B0-AC40-A6E7-3240B66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99462D-D873-47C0-B287-693A0FDAC09B}" type="slidenum">
              <a:rPr lang="zh-CN" altLang="en-US" smtClean="0">
                <a:latin typeface="Calibri" panose="020F0502020204030204" pitchFamily="34" charset="0"/>
                <a:cs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D66A07-E2AF-929D-E6F0-2457D699C380}"/>
              </a:ext>
            </a:extLst>
          </p:cNvPr>
          <p:cNvSpPr txBox="1">
            <a:spLocks noChangeArrowheads="1"/>
          </p:cNvSpPr>
          <p:nvPr/>
        </p:nvSpPr>
        <p:spPr>
          <a:xfrm>
            <a:off x="657446" y="1099453"/>
            <a:ext cx="10696354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For data visualization to be of value, choose the visualization that effectively delivers your findings to your audience.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What is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relationship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that I am trying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establish?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Do I want to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compare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multiple values?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Do I need my audience to see the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between two variables?</a:t>
            </a:r>
          </a:p>
          <a:p>
            <a:pPr>
              <a:lnSpc>
                <a:spcPct val="150000"/>
              </a:lnSpc>
            </a:pP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Do I want to </a:t>
            </a:r>
            <a:r>
              <a:rPr lang="en-US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detect anomalies</a:t>
            </a:r>
            <a:r>
              <a:rPr lang="en-US" altLang="en-US" dirty="0">
                <a:latin typeface="Calibri" panose="020F0502020204030204" pitchFamily="34" charset="0"/>
                <a:cs typeface="Calibri" panose="020F0502020204030204" pitchFamily="34" charset="0"/>
              </a:rPr>
              <a:t> in data?</a:t>
            </a:r>
          </a:p>
        </p:txBody>
      </p:sp>
    </p:spTree>
    <p:extLst>
      <p:ext uri="{BB962C8B-B14F-4D97-AF65-F5344CB8AC3E}">
        <p14:creationId xmlns:p14="http://schemas.microsoft.com/office/powerpoint/2010/main" val="3157170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11497</TotalTime>
  <Words>2558</Words>
  <Application>Microsoft Macintosh PowerPoint</Application>
  <PresentationFormat>Widescreen</PresentationFormat>
  <Paragraphs>390</Paragraphs>
  <Slides>54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2" baseType="lpstr">
      <vt:lpstr>等线</vt:lpstr>
      <vt:lpstr>等线 Light</vt:lpstr>
      <vt:lpstr>source-serif-pro</vt:lpstr>
      <vt:lpstr>Arial</vt:lpstr>
      <vt:lpstr>Arial</vt:lpstr>
      <vt:lpstr>Calibri</vt:lpstr>
      <vt:lpstr>Wingdings</vt:lpstr>
      <vt:lpstr>Office Theme</vt:lpstr>
      <vt:lpstr>Lecture 4:  Data Visualization</vt:lpstr>
      <vt:lpstr>Outline</vt:lpstr>
      <vt:lpstr>Why do we need data visualization?</vt:lpstr>
      <vt:lpstr>This is a gap between human brain and data</vt:lpstr>
      <vt:lpstr>Data visualization</vt:lpstr>
      <vt:lpstr>A data visualization example</vt:lpstr>
      <vt:lpstr>Exploratory vs. explanatory data visualization</vt:lpstr>
      <vt:lpstr>Data visualization – a combination of science and art</vt:lpstr>
      <vt:lpstr>Choosing appropriate visualizations - statistics</vt:lpstr>
      <vt:lpstr>Choosing appropriate visualizations - audiences</vt:lpstr>
      <vt:lpstr>Conventional visualizations (1)</vt:lpstr>
      <vt:lpstr>Visualizations – charts </vt:lpstr>
      <vt:lpstr>Visualizations – pie charts</vt:lpstr>
      <vt:lpstr>Visualizations – stacked bar graphs</vt:lpstr>
      <vt:lpstr>Visualizations – histograms </vt:lpstr>
      <vt:lpstr>Visualizations – venn diagrams</vt:lpstr>
      <vt:lpstr>Conventional visualizations (2)</vt:lpstr>
      <vt:lpstr>Visualizations – scatter plots</vt:lpstr>
      <vt:lpstr>Visualizations – line graphs</vt:lpstr>
      <vt:lpstr>Visualizations – dynamite plots</vt:lpstr>
      <vt:lpstr>Conventional visualizations (3)</vt:lpstr>
      <vt:lpstr>Visualizations – heat maps</vt:lpstr>
      <vt:lpstr>Visualizations – bubble plots</vt:lpstr>
      <vt:lpstr>Others – gauges</vt:lpstr>
      <vt:lpstr>Others – 3D visualization</vt:lpstr>
      <vt:lpstr>Data visualization skills (1)</vt:lpstr>
      <vt:lpstr>Effectiveness vs. expressiveness</vt:lpstr>
      <vt:lpstr>Data visualization skills (2)</vt:lpstr>
      <vt:lpstr>To compare</vt:lpstr>
      <vt:lpstr>To show the distribution</vt:lpstr>
      <vt:lpstr>Parts of whole</vt:lpstr>
      <vt:lpstr>Trend over time</vt:lpstr>
      <vt:lpstr>To find out the deviations</vt:lpstr>
      <vt:lpstr>To understand the relationship</vt:lpstr>
      <vt:lpstr>Data visualization skills</vt:lpstr>
      <vt:lpstr>Tips and Tricks</vt:lpstr>
      <vt:lpstr>Multiple plots</vt:lpstr>
      <vt:lpstr>Hybrid plots</vt:lpstr>
      <vt:lpstr>Multiple axes</vt:lpstr>
      <vt:lpstr>2 tradeoffs</vt:lpstr>
      <vt:lpstr>Data visualization traps (1)</vt:lpstr>
      <vt:lpstr>Data visualization traps (2)</vt:lpstr>
      <vt:lpstr>Data visualization traps (3)</vt:lpstr>
      <vt:lpstr>Visualization and dashboard software</vt:lpstr>
      <vt:lpstr>Spreadsheets</vt:lpstr>
      <vt:lpstr>Jupyter Notebook and Python libraries (1)</vt:lpstr>
      <vt:lpstr>Jupyter Notebook and Python libraries (2)</vt:lpstr>
      <vt:lpstr>Jupyter Notebook and Python libraries (3)</vt:lpstr>
      <vt:lpstr>R-Studio and R-Shiny</vt:lpstr>
      <vt:lpstr>IBM Cognos Analytics</vt:lpstr>
      <vt:lpstr>Tableau</vt:lpstr>
      <vt:lpstr>Power BI</vt:lpstr>
      <vt:lpstr>PowerPoint Presentation</vt:lpstr>
      <vt:lpstr>Appendix 1.http://vis.csail.mit.edu/classes/6.859/ 2. https://www.coursera.org/learn/introduction-to-data-analytics/lecture/z4tlk/introduction-to-visualization-and-dashboarding-software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 Shuqi</dc:creator>
  <cp:lastModifiedBy>Yifan 张祎凡</cp:lastModifiedBy>
  <cp:revision>817</cp:revision>
  <dcterms:created xsi:type="dcterms:W3CDTF">2021-10-14T03:39:06Z</dcterms:created>
  <dcterms:modified xsi:type="dcterms:W3CDTF">2025-02-18T06:24:59Z</dcterms:modified>
</cp:coreProperties>
</file>